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21" r:id="rId2"/>
    <p:sldId id="522" r:id="rId3"/>
    <p:sldId id="523" r:id="rId4"/>
    <p:sldId id="524" r:id="rId5"/>
    <p:sldId id="528" r:id="rId6"/>
    <p:sldId id="525" r:id="rId7"/>
    <p:sldId id="527" r:id="rId8"/>
  </p:sldIdLst>
  <p:sldSz cx="9144000" cy="6858000" type="screen4x3"/>
  <p:notesSz cx="6797675" cy="992822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9CD5"/>
    <a:srgbClr val="0066CC"/>
    <a:srgbClr val="0000FF"/>
    <a:srgbClr val="0B8002"/>
    <a:srgbClr val="FCFBE4"/>
    <a:srgbClr val="FFFFC5"/>
    <a:srgbClr val="FFFF93"/>
    <a:srgbClr val="D5D5FF"/>
    <a:srgbClr val="F2DFA8"/>
    <a:srgbClr val="F6F2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深色样式 1 - 强调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深色样式 1 - 强调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深色样式 1 - 强调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深色样式 1 - 强调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主题样式 2 - 强调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主题样式 2 - 强调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8012" autoAdjust="0"/>
  </p:normalViewPr>
  <p:slideViewPr>
    <p:cSldViewPr>
      <p:cViewPr varScale="1">
        <p:scale>
          <a:sx n="107" d="100"/>
          <a:sy n="107" d="100"/>
        </p:scale>
        <p:origin x="165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6" y="3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64988C9-CFFC-4BFE-8BFD-E7979641ED25}" type="datetimeFigureOut">
              <a:rPr lang="zh-CN" altLang="en-US"/>
              <a:pPr>
                <a:defRPr/>
              </a:pPr>
              <a:t>2023/6/1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986FA13-45BE-4581-923E-8883A0DF26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8244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3AF93AF-9167-4A72-801C-994FD975C6F7}" type="datetimeFigureOut">
              <a:rPr lang="zh-CN" altLang="en-US"/>
              <a:pPr>
                <a:defRPr/>
              </a:pPr>
              <a:t>2023/6/1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5" rIns="91432" bIns="45715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32" tIns="45715" rIns="91432" bIns="45715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7D41557-CAF8-465E-BFB1-3457C06EBDD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9803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D41557-CAF8-465E-BFB1-3457C06EBDDA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958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D41557-CAF8-465E-BFB1-3457C06EBDDA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958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D41557-CAF8-465E-BFB1-3457C06EBDDA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958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D41557-CAF8-465E-BFB1-3457C06EBDDA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958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D41557-CAF8-465E-BFB1-3457C06EBDDA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3695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D41557-CAF8-465E-BFB1-3457C06EBDDA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958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D41557-CAF8-465E-BFB1-3457C06EBDDA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958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C2DD8-0820-4157-ACFB-3FD6D9E0CBEC}" type="datetime1">
              <a:rPr lang="zh-CN" altLang="en-US" smtClean="0"/>
              <a:pPr>
                <a:defRPr/>
              </a:pPr>
              <a:t>2023/6/1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5AED4-147D-4BE9-A91B-46E81F44C45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11422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8F887-3425-4C66-9DA2-7894331B2E84}" type="datetime1">
              <a:rPr lang="zh-CN" altLang="en-US" smtClean="0"/>
              <a:pPr>
                <a:defRPr/>
              </a:pPr>
              <a:t>2023/6/1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CD2FD-8692-4BE2-96BD-15B931A7553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01550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2CBDE-9624-478C-8FE6-2A20F5965CFF}" type="datetime1">
              <a:rPr lang="zh-CN" altLang="en-US" smtClean="0"/>
              <a:pPr>
                <a:defRPr/>
              </a:pPr>
              <a:t>2023/6/1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2ECBB-B5EA-4D38-98F9-7831E65A4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712560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117486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09CE1-DF67-4752-9621-3D496A5A48DE}" type="datetime1">
              <a:rPr lang="zh-CN" altLang="en-US" smtClean="0"/>
              <a:pPr>
                <a:defRPr/>
              </a:pPr>
              <a:t>2023/6/1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7DD1B-38E4-46CC-8D50-DF14BF6D3D5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641523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71F0-584C-4DA5-A4D2-1B1CC3D7AFD5}" type="datetime1">
              <a:rPr lang="zh-CN" altLang="en-US" smtClean="0"/>
              <a:pPr>
                <a:defRPr/>
              </a:pPr>
              <a:t>2023/6/1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0CF54-4315-489F-A362-72904DCC428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540665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2323B-4DCA-4D9B-B5B1-A7033E96A539}" type="datetime1">
              <a:rPr lang="zh-CN" altLang="en-US" smtClean="0"/>
              <a:pPr>
                <a:defRPr/>
              </a:pPr>
              <a:t>2023/6/1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04BC4-3342-4EBF-97E8-EDE0460872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0285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F7010-5B99-4A68-866B-2278883FC2AE}" type="datetime1">
              <a:rPr lang="zh-CN" altLang="en-US" smtClean="0"/>
              <a:pPr>
                <a:defRPr/>
              </a:pPr>
              <a:t>2023/6/1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001BD-E838-4916-B46A-1C42CCF30D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355913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909CB-58B2-4015-8699-62BD07027285}" type="datetime1">
              <a:rPr lang="zh-CN" altLang="en-US" smtClean="0"/>
              <a:pPr>
                <a:defRPr/>
              </a:pPr>
              <a:t>2023/6/1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902896" y="6520259"/>
            <a:ext cx="2133600" cy="365125"/>
          </a:xfrm>
        </p:spPr>
        <p:txBody>
          <a:bodyPr/>
          <a:lstStyle>
            <a:lvl1pPr>
              <a:defRPr sz="1400" b="1" i="0" baseline="0">
                <a:solidFill>
                  <a:schemeClr val="tx1"/>
                </a:solidFill>
                <a:ea typeface="微软雅黑" pitchFamily="34" charset="-122"/>
              </a:defRPr>
            </a:lvl1pPr>
          </a:lstStyle>
          <a:p>
            <a:pPr>
              <a:defRPr/>
            </a:pPr>
            <a:fld id="{ACF71A82-56BE-4CCD-B81D-DEEE52E906A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53034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05F62-D929-41DF-ADA7-F8EC82261C7F}" type="datetime1">
              <a:rPr lang="zh-CN" altLang="en-US" smtClean="0"/>
              <a:pPr>
                <a:defRPr/>
              </a:pPr>
              <a:t>2023/6/1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41C90-A573-4DCC-AE7D-07E5A771AD4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88849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C174E-FD4D-4258-940E-1ED97DD0E88B}" type="datetime1">
              <a:rPr lang="zh-CN" altLang="en-US" smtClean="0"/>
              <a:pPr>
                <a:defRPr/>
              </a:pPr>
              <a:t>2023/6/1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B6768-0003-4F42-B576-23488E30772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741083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C43832C-3190-4026-86B4-714D45F85600}" type="datetime1">
              <a:rPr lang="zh-CN" altLang="en-US" smtClean="0"/>
              <a:pPr>
                <a:defRPr/>
              </a:pPr>
              <a:t>2023/6/1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BA0BA19-C0AA-4732-BCFA-E16B33A1F2D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3"/>
          <p:cNvSpPr/>
          <p:nvPr/>
        </p:nvSpPr>
        <p:spPr>
          <a:xfrm>
            <a:off x="1204392" y="1322636"/>
            <a:ext cx="1296566" cy="504056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71A82-56BE-4CCD-B81D-DEEE52E906A7}" type="slidenum">
              <a:rPr lang="zh-CN" altLang="en-US" smtClean="0"/>
              <a:pPr>
                <a:defRPr/>
              </a:pPr>
              <a:t>1</a:t>
            </a:fld>
            <a:endParaRPr lang="zh-CN" altLang="en-US" dirty="0"/>
          </a:p>
        </p:txBody>
      </p:sp>
      <p:cxnSp>
        <p:nvCxnSpPr>
          <p:cNvPr id="9" name="直接连接符 8"/>
          <p:cNvCxnSpPr/>
          <p:nvPr/>
        </p:nvCxnSpPr>
        <p:spPr bwMode="auto">
          <a:xfrm>
            <a:off x="1619250" y="1125538"/>
            <a:ext cx="7056438" cy="0"/>
          </a:xfrm>
          <a:prstGeom prst="line">
            <a:avLst/>
          </a:prstGeom>
          <a:solidFill>
            <a:srgbClr val="FFFFCC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763713" y="476250"/>
            <a:ext cx="7056437" cy="5869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32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候选人简历</a:t>
            </a:r>
            <a:endParaRPr lang="zh-CN" altLang="zh-CN" sz="2800" kern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1374609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基本信息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2301454" y="1322636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12058" y="1387309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个人经历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5" name="燕尾形 14"/>
          <p:cNvSpPr/>
          <p:nvPr/>
        </p:nvSpPr>
        <p:spPr>
          <a:xfrm>
            <a:off x="3539208" y="1324472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49812" y="1389145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获奖情况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7" name="燕尾形 16"/>
          <p:cNvSpPr/>
          <p:nvPr/>
        </p:nvSpPr>
        <p:spPr>
          <a:xfrm>
            <a:off x="4779974" y="1319560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90578" y="139693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事迹亮点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cxnSp>
        <p:nvCxnSpPr>
          <p:cNvPr id="23" name="直接连接符 22"/>
          <p:cNvCxnSpPr/>
          <p:nvPr/>
        </p:nvCxnSpPr>
        <p:spPr bwMode="auto">
          <a:xfrm>
            <a:off x="971600" y="6309320"/>
            <a:ext cx="7704088" cy="0"/>
          </a:xfrm>
          <a:prstGeom prst="line">
            <a:avLst/>
          </a:prstGeom>
          <a:solidFill>
            <a:srgbClr val="FFFFCC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aphicFrame>
        <p:nvGraphicFramePr>
          <p:cNvPr id="25" name="表格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068477"/>
              </p:ext>
            </p:extLst>
          </p:nvPr>
        </p:nvGraphicFramePr>
        <p:xfrm>
          <a:off x="1285032" y="2060848"/>
          <a:ext cx="7344432" cy="38740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2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8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8018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dirty="0" smtClean="0">
                          <a:latin typeface="+mj-ea"/>
                          <a:ea typeface="+mj-ea"/>
                        </a:rPr>
                        <a:t>照片</a:t>
                      </a:r>
                      <a:endParaRPr lang="zh-CN" altLang="en-US" sz="1800" b="0" dirty="0" smtClean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zh-CN" altLang="en-US" sz="1800" dirty="0" smtClean="0">
                          <a:latin typeface="+mj-ea"/>
                          <a:ea typeface="+mj-ea"/>
                        </a:rPr>
                        <a:t>出生年月</a:t>
                      </a:r>
                      <a:endParaRPr lang="zh-CN" altLang="en-US" sz="1800" b="0" dirty="0" smtClean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zh-CN" alt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学历学位</a:t>
                      </a:r>
                      <a:endParaRPr kumimoji="0" lang="zh-CN" alt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latin typeface="+mj-ea"/>
                          <a:ea typeface="+mj-ea"/>
                        </a:rPr>
                        <a:t>博士研究生</a:t>
                      </a:r>
                      <a:endParaRPr lang="zh-CN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018">
                <a:tc vMerge="1"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Blip>
                          <a:blip r:embed="rId3"/>
                        </a:buBlip>
                      </a:pPr>
                      <a:r>
                        <a:rPr lang="zh-CN" altLang="en-US" sz="1800" dirty="0" smtClean="0">
                          <a:latin typeface="+mj-ea"/>
                          <a:ea typeface="+mj-ea"/>
                        </a:rPr>
                        <a:t>政治面貌</a:t>
                      </a:r>
                      <a:endParaRPr lang="zh-CN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zh-CN" altLang="en-US" sz="1800" b="0" dirty="0" smtClean="0">
                          <a:latin typeface="+mj-ea"/>
                          <a:ea typeface="+mj-ea"/>
                        </a:rPr>
                        <a:t>高校教龄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474">
                <a:tc vMerge="1">
                  <a:txBody>
                    <a:bodyPr/>
                    <a:lstStyle/>
                    <a:p>
                      <a:pPr algn="ctr"/>
                      <a:endParaRPr lang="zh-CN" altLang="en-US" sz="1800" b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zh-CN" altLang="en-US" sz="1800" b="0" dirty="0" smtClean="0">
                          <a:latin typeface="+mj-ea"/>
                          <a:ea typeface="+mj-ea"/>
                        </a:rPr>
                        <a:t>职称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kumimoji="0" lang="zh-CN" alt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j-ea"/>
                          <a:ea typeface="+mj-ea"/>
                        </a:rPr>
                        <a:t>行政职务</a:t>
                      </a:r>
                      <a:endParaRPr kumimoji="0" lang="zh-CN" alt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976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 smtClean="0">
                          <a:latin typeface="+mj-ea"/>
                          <a:ea typeface="+mj-ea"/>
                        </a:rPr>
                        <a:t>姓  名</a:t>
                      </a:r>
                      <a:endParaRPr lang="zh-CN" altLang="en-US" sz="1800" b="1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Blip>
                          <a:blip r:embed="rId3"/>
                        </a:buBlip>
                      </a:pPr>
                      <a:r>
                        <a:rPr lang="zh-CN" altLang="en-US" sz="1800" dirty="0" smtClean="0">
                          <a:latin typeface="+mj-ea"/>
                          <a:ea typeface="+mj-ea"/>
                        </a:rPr>
                        <a:t>所在单位</a:t>
                      </a:r>
                      <a:endParaRPr lang="zh-CN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zh-CN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766"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Blip>
                          <a:blip r:embed="rId3"/>
                        </a:buBlip>
                      </a:pPr>
                      <a:endParaRPr lang="zh-CN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Blip>
                          <a:blip r:embed="rId3"/>
                        </a:buBlip>
                      </a:pPr>
                      <a:r>
                        <a:rPr lang="zh-CN" altLang="en-US" sz="1800" b="0" dirty="0" smtClean="0">
                          <a:latin typeface="+mj-ea"/>
                          <a:ea typeface="+mj-ea"/>
                        </a:rPr>
                        <a:t>从事专业</a:t>
                      </a:r>
                      <a:endParaRPr lang="zh-CN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zh-CN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endParaRPr lang="zh-CN" altLang="en-US" sz="1800" b="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燕尾形 18"/>
          <p:cNvSpPr/>
          <p:nvPr/>
        </p:nvSpPr>
        <p:spPr>
          <a:xfrm>
            <a:off x="6022664" y="1316899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6686" y="140963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教学成果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1" name="燕尾形 20"/>
          <p:cNvSpPr/>
          <p:nvPr/>
        </p:nvSpPr>
        <p:spPr>
          <a:xfrm>
            <a:off x="7266172" y="1315424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30194" y="1408158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科研</a:t>
            </a:r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成果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86336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3"/>
          <p:cNvSpPr/>
          <p:nvPr/>
        </p:nvSpPr>
        <p:spPr>
          <a:xfrm>
            <a:off x="1212850" y="1322636"/>
            <a:ext cx="1296566" cy="504056"/>
          </a:xfrm>
          <a:prstGeom prst="homePlate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71A82-56BE-4CCD-B81D-DEEE52E906A7}" type="slidenum">
              <a:rPr lang="zh-CN" altLang="en-US" smtClean="0"/>
              <a:pPr>
                <a:defRPr/>
              </a:pPr>
              <a:t>2</a:t>
            </a:fld>
            <a:endParaRPr lang="zh-CN" altLang="en-US" dirty="0"/>
          </a:p>
        </p:txBody>
      </p:sp>
      <p:cxnSp>
        <p:nvCxnSpPr>
          <p:cNvPr id="9" name="直接连接符 8"/>
          <p:cNvCxnSpPr/>
          <p:nvPr/>
        </p:nvCxnSpPr>
        <p:spPr bwMode="auto">
          <a:xfrm>
            <a:off x="1517650" y="1125538"/>
            <a:ext cx="7056438" cy="0"/>
          </a:xfrm>
          <a:prstGeom prst="line">
            <a:avLst/>
          </a:prstGeom>
          <a:solidFill>
            <a:srgbClr val="FFFFCC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763713" y="476250"/>
            <a:ext cx="7056437" cy="5869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32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候选人简历</a:t>
            </a:r>
            <a:endParaRPr lang="zh-CN" altLang="zh-CN" sz="2800" kern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6082" y="1374609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基本信息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2309912" y="1322636"/>
            <a:ext cx="1440000" cy="504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20516" y="1387309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个人经历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5" name="燕尾形 14"/>
          <p:cNvSpPr/>
          <p:nvPr/>
        </p:nvSpPr>
        <p:spPr>
          <a:xfrm>
            <a:off x="3547666" y="1324472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58270" y="1389145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获奖情况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7" name="燕尾形 16"/>
          <p:cNvSpPr/>
          <p:nvPr/>
        </p:nvSpPr>
        <p:spPr>
          <a:xfrm>
            <a:off x="4788432" y="1319560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99036" y="139693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事迹亮点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cxnSp>
        <p:nvCxnSpPr>
          <p:cNvPr id="23" name="直接连接符 22"/>
          <p:cNvCxnSpPr/>
          <p:nvPr/>
        </p:nvCxnSpPr>
        <p:spPr bwMode="auto">
          <a:xfrm>
            <a:off x="971600" y="6309320"/>
            <a:ext cx="7704088" cy="0"/>
          </a:xfrm>
          <a:prstGeom prst="line">
            <a:avLst/>
          </a:prstGeom>
          <a:solidFill>
            <a:srgbClr val="FFFFCC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" name="矩形 6"/>
          <p:cNvSpPr/>
          <p:nvPr/>
        </p:nvSpPr>
        <p:spPr>
          <a:xfrm>
            <a:off x="1619250" y="2132856"/>
            <a:ext cx="15561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000" indent="-342000">
              <a:buFontTx/>
              <a:buBlip>
                <a:blip r:embed="rId3"/>
              </a:buBlip>
            </a:pPr>
            <a:r>
              <a:rPr lang="zh-CN" altLang="en-US" sz="2000" b="1" dirty="0">
                <a:latin typeface="+mj-ea"/>
                <a:ea typeface="+mj-ea"/>
              </a:rPr>
              <a:t>教育背景</a:t>
            </a:r>
          </a:p>
        </p:txBody>
      </p:sp>
      <p:sp>
        <p:nvSpPr>
          <p:cNvPr id="8" name="矩形 7"/>
          <p:cNvSpPr/>
          <p:nvPr/>
        </p:nvSpPr>
        <p:spPr>
          <a:xfrm>
            <a:off x="1634939" y="4397042"/>
            <a:ext cx="1556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Blip>
                <a:blip r:embed="rId3"/>
              </a:buBlip>
            </a:pPr>
            <a:r>
              <a:rPr lang="zh-CN" altLang="en-US" sz="2000" b="1" dirty="0">
                <a:latin typeface="+mj-ea"/>
                <a:ea typeface="+mj-ea"/>
              </a:rPr>
              <a:t>工作经历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47966" y="2172445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latin typeface="+mj-ea"/>
                <a:ea typeface="+mj-ea"/>
              </a:rPr>
              <a:t>注：自大学开始填起</a:t>
            </a:r>
            <a:endParaRPr lang="zh-CN" altLang="en-US" b="1" dirty="0">
              <a:latin typeface="+mj-ea"/>
              <a:ea typeface="+mj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82464" y="2671752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+mj-ea"/>
                <a:ea typeface="+mj-ea"/>
              </a:rPr>
              <a:t>XX</a:t>
            </a:r>
            <a:r>
              <a:rPr lang="zh-CN" altLang="en-US" dirty="0" smtClean="0">
                <a:latin typeface="+mj-ea"/>
                <a:ea typeface="+mj-ea"/>
              </a:rPr>
              <a:t>年</a:t>
            </a:r>
            <a:r>
              <a:rPr lang="en-US" altLang="zh-CN" dirty="0" smtClean="0">
                <a:latin typeface="+mj-ea"/>
                <a:ea typeface="+mj-ea"/>
              </a:rPr>
              <a:t>—</a:t>
            </a:r>
            <a:r>
              <a:rPr lang="en-US" altLang="zh-CN" dirty="0">
                <a:latin typeface="+mj-ea"/>
                <a:ea typeface="+mj-ea"/>
              </a:rPr>
              <a:t>XX</a:t>
            </a:r>
            <a:r>
              <a:rPr lang="zh-CN" altLang="en-US" dirty="0">
                <a:latin typeface="+mj-ea"/>
                <a:ea typeface="+mj-ea"/>
              </a:rPr>
              <a:t>年</a:t>
            </a:r>
            <a:r>
              <a:rPr lang="zh-CN" altLang="en-US" dirty="0" smtClean="0">
                <a:latin typeface="+mj-ea"/>
                <a:ea typeface="+mj-ea"/>
              </a:rPr>
              <a:t>，</a:t>
            </a:r>
            <a:r>
              <a:rPr lang="en-US" altLang="zh-CN" dirty="0">
                <a:latin typeface="+mj-ea"/>
                <a:ea typeface="+mj-ea"/>
              </a:rPr>
              <a:t>XXX</a:t>
            </a:r>
            <a:r>
              <a:rPr lang="zh-CN" altLang="en-US" dirty="0">
                <a:latin typeface="+mj-ea"/>
                <a:ea typeface="+mj-ea"/>
              </a:rPr>
              <a:t>学校</a:t>
            </a:r>
            <a:r>
              <a:rPr lang="zh-CN" altLang="en-US" dirty="0" smtClean="0">
                <a:latin typeface="+mj-ea"/>
                <a:ea typeface="+mj-ea"/>
              </a:rPr>
              <a:t>，</a:t>
            </a:r>
            <a:r>
              <a:rPr lang="en-US" altLang="zh-CN" dirty="0">
                <a:latin typeface="+mj-ea"/>
                <a:ea typeface="+mj-ea"/>
              </a:rPr>
              <a:t> XXX</a:t>
            </a:r>
            <a:r>
              <a:rPr lang="zh-CN" altLang="en-US" dirty="0" smtClean="0">
                <a:latin typeface="+mj-ea"/>
                <a:ea typeface="+mj-ea"/>
              </a:rPr>
              <a:t>专业</a:t>
            </a:r>
            <a:r>
              <a:rPr lang="zh-CN" altLang="en-US" dirty="0">
                <a:latin typeface="+mj-ea"/>
                <a:ea typeface="+mj-ea"/>
              </a:rPr>
              <a:t>，本科毕业</a:t>
            </a:r>
            <a:endParaRPr lang="en-US" altLang="zh-CN" dirty="0">
              <a:latin typeface="+mj-ea"/>
              <a:ea typeface="+mj-ea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dirty="0">
                <a:latin typeface="+mj-ea"/>
                <a:ea typeface="+mj-ea"/>
              </a:rPr>
              <a:t>XX</a:t>
            </a:r>
            <a:r>
              <a:rPr lang="zh-CN" altLang="en-US" dirty="0">
                <a:latin typeface="+mj-ea"/>
                <a:ea typeface="+mj-ea"/>
              </a:rPr>
              <a:t>年</a:t>
            </a:r>
            <a:r>
              <a:rPr lang="en-US" altLang="zh-CN" dirty="0">
                <a:latin typeface="+mj-ea"/>
                <a:ea typeface="+mj-ea"/>
              </a:rPr>
              <a:t>—XX</a:t>
            </a:r>
            <a:r>
              <a:rPr lang="zh-CN" altLang="en-US" dirty="0">
                <a:latin typeface="+mj-ea"/>
                <a:ea typeface="+mj-ea"/>
              </a:rPr>
              <a:t>年</a:t>
            </a:r>
            <a:r>
              <a:rPr lang="zh-CN" altLang="en-US" dirty="0" smtClean="0">
                <a:latin typeface="+mj-ea"/>
                <a:ea typeface="+mj-ea"/>
              </a:rPr>
              <a:t>，</a:t>
            </a:r>
            <a:r>
              <a:rPr lang="en-US" altLang="zh-CN" dirty="0">
                <a:latin typeface="+mj-ea"/>
                <a:ea typeface="+mj-ea"/>
              </a:rPr>
              <a:t>XXX</a:t>
            </a:r>
            <a:r>
              <a:rPr lang="zh-CN" altLang="en-US" dirty="0">
                <a:latin typeface="+mj-ea"/>
                <a:ea typeface="+mj-ea"/>
              </a:rPr>
              <a:t>学校</a:t>
            </a:r>
            <a:r>
              <a:rPr lang="zh-CN" altLang="en-US" dirty="0" smtClean="0">
                <a:latin typeface="+mj-ea"/>
                <a:ea typeface="+mj-ea"/>
              </a:rPr>
              <a:t>，</a:t>
            </a:r>
            <a:r>
              <a:rPr lang="en-US" altLang="zh-CN" dirty="0">
                <a:latin typeface="+mj-ea"/>
                <a:ea typeface="+mj-ea"/>
              </a:rPr>
              <a:t> XXX</a:t>
            </a:r>
            <a:r>
              <a:rPr lang="zh-CN" altLang="en-US" dirty="0">
                <a:latin typeface="+mj-ea"/>
                <a:ea typeface="+mj-ea"/>
              </a:rPr>
              <a:t>专业</a:t>
            </a:r>
            <a:r>
              <a:rPr lang="zh-CN" altLang="en-US" dirty="0" smtClean="0">
                <a:latin typeface="+mj-ea"/>
                <a:ea typeface="+mj-ea"/>
              </a:rPr>
              <a:t>，</a:t>
            </a:r>
            <a:r>
              <a:rPr lang="zh-CN" altLang="en-US" dirty="0">
                <a:latin typeface="+mj-ea"/>
                <a:ea typeface="+mj-ea"/>
              </a:rPr>
              <a:t>硕士研究生毕业</a:t>
            </a:r>
            <a:endParaRPr lang="en-US" altLang="zh-CN" dirty="0">
              <a:latin typeface="+mj-ea"/>
              <a:ea typeface="+mj-ea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dirty="0">
                <a:latin typeface="+mj-ea"/>
                <a:ea typeface="+mj-ea"/>
              </a:rPr>
              <a:t>XX</a:t>
            </a:r>
            <a:r>
              <a:rPr lang="zh-CN" altLang="en-US" dirty="0">
                <a:latin typeface="+mj-ea"/>
                <a:ea typeface="+mj-ea"/>
              </a:rPr>
              <a:t>年</a:t>
            </a:r>
            <a:r>
              <a:rPr lang="en-US" altLang="zh-CN" dirty="0">
                <a:latin typeface="+mj-ea"/>
                <a:ea typeface="+mj-ea"/>
              </a:rPr>
              <a:t>—XX</a:t>
            </a:r>
            <a:r>
              <a:rPr lang="zh-CN" altLang="en-US" dirty="0">
                <a:latin typeface="+mj-ea"/>
                <a:ea typeface="+mj-ea"/>
              </a:rPr>
              <a:t>年</a:t>
            </a:r>
            <a:r>
              <a:rPr lang="zh-CN" altLang="en-US" dirty="0" smtClean="0">
                <a:latin typeface="+mj-ea"/>
                <a:ea typeface="+mj-ea"/>
              </a:rPr>
              <a:t>，</a:t>
            </a:r>
            <a:r>
              <a:rPr lang="en-US" altLang="zh-CN" dirty="0">
                <a:latin typeface="+mj-ea"/>
                <a:ea typeface="+mj-ea"/>
              </a:rPr>
              <a:t>XXX</a:t>
            </a:r>
            <a:r>
              <a:rPr lang="zh-CN" altLang="en-US" dirty="0">
                <a:latin typeface="+mj-ea"/>
                <a:ea typeface="+mj-ea"/>
              </a:rPr>
              <a:t>学校</a:t>
            </a:r>
            <a:r>
              <a:rPr lang="zh-CN" altLang="en-US" dirty="0" smtClean="0">
                <a:latin typeface="+mj-ea"/>
                <a:ea typeface="+mj-ea"/>
              </a:rPr>
              <a:t>，</a:t>
            </a:r>
            <a:r>
              <a:rPr lang="en-US" altLang="zh-CN" dirty="0">
                <a:latin typeface="+mj-ea"/>
                <a:ea typeface="+mj-ea"/>
              </a:rPr>
              <a:t> XXX</a:t>
            </a:r>
            <a:r>
              <a:rPr lang="zh-CN" altLang="en-US" dirty="0">
                <a:latin typeface="+mj-ea"/>
                <a:ea typeface="+mj-ea"/>
              </a:rPr>
              <a:t>专业</a:t>
            </a:r>
            <a:r>
              <a:rPr lang="zh-CN" altLang="en-US" dirty="0" smtClean="0">
                <a:latin typeface="+mj-ea"/>
                <a:ea typeface="+mj-ea"/>
              </a:rPr>
              <a:t>，</a:t>
            </a:r>
            <a:r>
              <a:rPr lang="zh-CN" altLang="en-US" dirty="0">
                <a:latin typeface="+mj-ea"/>
                <a:ea typeface="+mj-ea"/>
              </a:rPr>
              <a:t>博士研究生毕业</a:t>
            </a:r>
            <a:endParaRPr lang="en-US" altLang="zh-CN" dirty="0">
              <a:latin typeface="+mj-ea"/>
              <a:ea typeface="+mj-e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95040" y="4831992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dirty="0">
                <a:latin typeface="+mj-ea"/>
                <a:ea typeface="+mj-ea"/>
              </a:rPr>
              <a:t>XX</a:t>
            </a:r>
            <a:r>
              <a:rPr lang="zh-CN" altLang="en-US" dirty="0">
                <a:latin typeface="+mj-ea"/>
                <a:ea typeface="+mj-ea"/>
              </a:rPr>
              <a:t>年</a:t>
            </a:r>
            <a:r>
              <a:rPr lang="en-US" altLang="zh-CN" dirty="0">
                <a:latin typeface="+mj-ea"/>
                <a:ea typeface="+mj-ea"/>
              </a:rPr>
              <a:t>—XX</a:t>
            </a:r>
            <a:r>
              <a:rPr lang="zh-CN" altLang="en-US" dirty="0">
                <a:latin typeface="+mj-ea"/>
                <a:ea typeface="+mj-ea"/>
              </a:rPr>
              <a:t>年</a:t>
            </a:r>
            <a:r>
              <a:rPr lang="zh-CN" altLang="en-US" dirty="0" smtClean="0">
                <a:latin typeface="+mj-ea"/>
                <a:ea typeface="+mj-ea"/>
              </a:rPr>
              <a:t>，</a:t>
            </a:r>
            <a:r>
              <a:rPr lang="en-US" altLang="zh-CN" dirty="0" smtClean="0">
                <a:latin typeface="+mj-ea"/>
                <a:ea typeface="+mj-ea"/>
              </a:rPr>
              <a:t>XXX</a:t>
            </a:r>
            <a:r>
              <a:rPr lang="zh-CN" altLang="en-US" dirty="0" smtClean="0">
                <a:latin typeface="+mj-ea"/>
                <a:ea typeface="+mj-ea"/>
              </a:rPr>
              <a:t>单位，</a:t>
            </a:r>
            <a:r>
              <a:rPr lang="en-US" altLang="zh-CN" dirty="0" smtClean="0">
                <a:latin typeface="+mj-ea"/>
                <a:ea typeface="+mj-ea"/>
              </a:rPr>
              <a:t>XXX</a:t>
            </a:r>
            <a:r>
              <a:rPr lang="zh-CN" altLang="en-US" dirty="0" smtClean="0">
                <a:latin typeface="+mj-ea"/>
                <a:ea typeface="+mj-ea"/>
              </a:rPr>
              <a:t>职务</a:t>
            </a:r>
            <a:endParaRPr lang="en-US" altLang="zh-CN" dirty="0" smtClean="0">
              <a:latin typeface="+mj-ea"/>
              <a:ea typeface="+mj-ea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dirty="0">
                <a:latin typeface="+mj-ea"/>
                <a:ea typeface="+mj-ea"/>
              </a:rPr>
              <a:t>XX</a:t>
            </a:r>
            <a:r>
              <a:rPr lang="zh-CN" altLang="en-US" dirty="0">
                <a:latin typeface="+mj-ea"/>
                <a:ea typeface="+mj-ea"/>
              </a:rPr>
              <a:t>年</a:t>
            </a:r>
            <a:r>
              <a:rPr lang="en-US" altLang="zh-CN" dirty="0">
                <a:latin typeface="+mj-ea"/>
                <a:ea typeface="+mj-ea"/>
              </a:rPr>
              <a:t>—XX</a:t>
            </a:r>
            <a:r>
              <a:rPr lang="zh-CN" altLang="en-US" dirty="0">
                <a:latin typeface="+mj-ea"/>
                <a:ea typeface="+mj-ea"/>
              </a:rPr>
              <a:t>年</a:t>
            </a:r>
            <a:r>
              <a:rPr lang="zh-CN" altLang="en-US" dirty="0" smtClean="0">
                <a:latin typeface="+mj-ea"/>
                <a:ea typeface="+mj-ea"/>
              </a:rPr>
              <a:t>，</a:t>
            </a:r>
            <a:r>
              <a:rPr lang="en-US" altLang="zh-CN" dirty="0">
                <a:latin typeface="+mj-ea"/>
                <a:ea typeface="+mj-ea"/>
              </a:rPr>
              <a:t>XXX</a:t>
            </a:r>
            <a:r>
              <a:rPr lang="zh-CN" altLang="en-US" dirty="0">
                <a:latin typeface="+mj-ea"/>
                <a:ea typeface="+mj-ea"/>
              </a:rPr>
              <a:t>单位，</a:t>
            </a:r>
            <a:r>
              <a:rPr lang="en-US" altLang="zh-CN" dirty="0">
                <a:latin typeface="+mj-ea"/>
                <a:ea typeface="+mj-ea"/>
              </a:rPr>
              <a:t>XXX</a:t>
            </a:r>
            <a:r>
              <a:rPr lang="zh-CN" altLang="en-US" dirty="0">
                <a:latin typeface="+mj-ea"/>
                <a:ea typeface="+mj-ea"/>
              </a:rPr>
              <a:t>职务</a:t>
            </a:r>
            <a:endParaRPr lang="en-US" altLang="zh-CN" dirty="0">
              <a:latin typeface="+mj-ea"/>
              <a:ea typeface="+mj-ea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dirty="0">
                <a:latin typeface="+mj-ea"/>
                <a:ea typeface="+mj-ea"/>
              </a:rPr>
              <a:t>XX</a:t>
            </a:r>
            <a:r>
              <a:rPr lang="zh-CN" altLang="en-US" dirty="0">
                <a:latin typeface="+mj-ea"/>
                <a:ea typeface="+mj-ea"/>
              </a:rPr>
              <a:t>年</a:t>
            </a:r>
            <a:r>
              <a:rPr lang="en-US" altLang="zh-CN" dirty="0">
                <a:latin typeface="+mj-ea"/>
                <a:ea typeface="+mj-ea"/>
              </a:rPr>
              <a:t>—XX</a:t>
            </a:r>
            <a:r>
              <a:rPr lang="zh-CN" altLang="en-US" dirty="0">
                <a:latin typeface="+mj-ea"/>
                <a:ea typeface="+mj-ea"/>
              </a:rPr>
              <a:t>年</a:t>
            </a:r>
            <a:r>
              <a:rPr lang="zh-CN" altLang="en-US" dirty="0" smtClean="0">
                <a:latin typeface="+mj-ea"/>
                <a:ea typeface="+mj-ea"/>
              </a:rPr>
              <a:t>，</a:t>
            </a:r>
            <a:r>
              <a:rPr lang="en-US" altLang="zh-CN" dirty="0">
                <a:latin typeface="+mj-ea"/>
                <a:ea typeface="+mj-ea"/>
              </a:rPr>
              <a:t>XXX</a:t>
            </a:r>
            <a:r>
              <a:rPr lang="zh-CN" altLang="en-US" dirty="0">
                <a:latin typeface="+mj-ea"/>
                <a:ea typeface="+mj-ea"/>
              </a:rPr>
              <a:t>单位，</a:t>
            </a:r>
            <a:r>
              <a:rPr lang="en-US" altLang="zh-CN" dirty="0">
                <a:latin typeface="+mj-ea"/>
                <a:ea typeface="+mj-ea"/>
              </a:rPr>
              <a:t>XXX</a:t>
            </a:r>
            <a:r>
              <a:rPr lang="zh-CN" altLang="en-US" dirty="0">
                <a:latin typeface="+mj-ea"/>
                <a:ea typeface="+mj-ea"/>
              </a:rPr>
              <a:t>职务</a:t>
            </a:r>
            <a:endParaRPr lang="en-US" altLang="zh-CN" dirty="0">
              <a:latin typeface="+mj-ea"/>
              <a:ea typeface="+mj-ea"/>
            </a:endParaRPr>
          </a:p>
        </p:txBody>
      </p:sp>
      <p:sp>
        <p:nvSpPr>
          <p:cNvPr id="19" name="燕尾形 18"/>
          <p:cNvSpPr/>
          <p:nvPr/>
        </p:nvSpPr>
        <p:spPr>
          <a:xfrm>
            <a:off x="6014404" y="1316899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78426" y="140963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教学成果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4" name="燕尾形 23"/>
          <p:cNvSpPr/>
          <p:nvPr/>
        </p:nvSpPr>
        <p:spPr>
          <a:xfrm>
            <a:off x="7257912" y="1315424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21934" y="1408158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科研</a:t>
            </a:r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成果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8446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3"/>
          <p:cNvSpPr/>
          <p:nvPr/>
        </p:nvSpPr>
        <p:spPr>
          <a:xfrm>
            <a:off x="1250702" y="1322636"/>
            <a:ext cx="1296566" cy="504056"/>
          </a:xfrm>
          <a:prstGeom prst="homePlate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71A82-56BE-4CCD-B81D-DEEE52E906A7}" type="slidenum">
              <a:rPr lang="zh-CN" altLang="en-US" smtClean="0"/>
              <a:pPr>
                <a:defRPr/>
              </a:pPr>
              <a:t>3</a:t>
            </a:fld>
            <a:endParaRPr lang="zh-CN" altLang="en-US" dirty="0"/>
          </a:p>
        </p:txBody>
      </p:sp>
      <p:cxnSp>
        <p:nvCxnSpPr>
          <p:cNvPr id="9" name="直接连接符 8"/>
          <p:cNvCxnSpPr/>
          <p:nvPr/>
        </p:nvCxnSpPr>
        <p:spPr bwMode="auto">
          <a:xfrm>
            <a:off x="1619250" y="1125538"/>
            <a:ext cx="7056438" cy="0"/>
          </a:xfrm>
          <a:prstGeom prst="line">
            <a:avLst/>
          </a:prstGeom>
          <a:solidFill>
            <a:srgbClr val="FFFFCC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763713" y="476250"/>
            <a:ext cx="7056437" cy="5869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32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候选人简历</a:t>
            </a:r>
            <a:endParaRPr lang="zh-CN" altLang="zh-CN" sz="2800" kern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3934" y="1374609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基本信息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2347764" y="1322636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58368" y="1387309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个人经历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5" name="燕尾形 14"/>
          <p:cNvSpPr/>
          <p:nvPr/>
        </p:nvSpPr>
        <p:spPr>
          <a:xfrm>
            <a:off x="3585518" y="1324472"/>
            <a:ext cx="1440000" cy="504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96122" y="1389145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获奖情况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7" name="燕尾形 16"/>
          <p:cNvSpPr/>
          <p:nvPr/>
        </p:nvSpPr>
        <p:spPr>
          <a:xfrm>
            <a:off x="4826284" y="1319560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36888" y="139693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事迹亮点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cxnSp>
        <p:nvCxnSpPr>
          <p:cNvPr id="23" name="直接连接符 22"/>
          <p:cNvCxnSpPr/>
          <p:nvPr/>
        </p:nvCxnSpPr>
        <p:spPr bwMode="auto">
          <a:xfrm>
            <a:off x="971600" y="6309320"/>
            <a:ext cx="7704088" cy="0"/>
          </a:xfrm>
          <a:prstGeom prst="line">
            <a:avLst/>
          </a:prstGeom>
          <a:solidFill>
            <a:srgbClr val="FFFFCC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1602482" y="2477795"/>
            <a:ext cx="662473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b="1" dirty="0" smtClean="0">
                <a:latin typeface="+mj-ea"/>
                <a:ea typeface="+mj-ea"/>
              </a:rPr>
              <a:t>2023</a:t>
            </a:r>
            <a:r>
              <a:rPr lang="zh-CN" altLang="en-US" b="1" dirty="0" smtClean="0">
                <a:latin typeface="+mj-ea"/>
                <a:ea typeface="+mj-ea"/>
              </a:rPr>
              <a:t>年</a:t>
            </a:r>
            <a:r>
              <a:rPr lang="zh-CN" altLang="en-US" b="1" dirty="0">
                <a:latin typeface="+mj-ea"/>
                <a:ea typeface="+mj-ea"/>
              </a:rPr>
              <a:t>，***奖项，</a:t>
            </a:r>
            <a:r>
              <a:rPr lang="zh-CN" altLang="en-US" b="1" dirty="0" smtClean="0">
                <a:latin typeface="+mj-ea"/>
                <a:ea typeface="+mj-ea"/>
              </a:rPr>
              <a:t>排名第</a:t>
            </a:r>
            <a:r>
              <a:rPr lang="zh-CN" altLang="en-US" b="1" dirty="0">
                <a:latin typeface="+mj-ea"/>
              </a:rPr>
              <a:t>*</a:t>
            </a:r>
            <a:endParaRPr lang="en-US" altLang="zh-CN" b="1" dirty="0"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b="1" dirty="0" smtClean="0">
                <a:latin typeface="+mj-ea"/>
                <a:ea typeface="+mj-ea"/>
              </a:rPr>
              <a:t>2022</a:t>
            </a:r>
            <a:r>
              <a:rPr lang="zh-CN" altLang="en-US" b="1" dirty="0" smtClean="0">
                <a:latin typeface="+mj-ea"/>
                <a:ea typeface="+mj-ea"/>
              </a:rPr>
              <a:t>年</a:t>
            </a:r>
            <a:r>
              <a:rPr lang="zh-CN" altLang="en-US" b="1" dirty="0">
                <a:latin typeface="+mj-ea"/>
                <a:ea typeface="+mj-ea"/>
              </a:rPr>
              <a:t>，***奖项，</a:t>
            </a:r>
            <a:r>
              <a:rPr lang="zh-CN" altLang="en-US" b="1" dirty="0" smtClean="0">
                <a:latin typeface="+mj-ea"/>
                <a:ea typeface="+mj-ea"/>
              </a:rPr>
              <a:t>排名</a:t>
            </a:r>
            <a:r>
              <a:rPr lang="zh-CN" altLang="en-US" b="1" dirty="0">
                <a:latin typeface="+mj-ea"/>
                <a:ea typeface="+mj-ea"/>
              </a:rPr>
              <a:t>第*</a:t>
            </a:r>
            <a:endParaRPr lang="en-US" altLang="zh-CN" b="1" dirty="0"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b="1" dirty="0" smtClean="0">
                <a:latin typeface="+mj-ea"/>
                <a:ea typeface="+mj-ea"/>
              </a:rPr>
              <a:t>2021</a:t>
            </a:r>
            <a:r>
              <a:rPr lang="zh-CN" altLang="en-US" b="1" dirty="0" smtClean="0">
                <a:latin typeface="+mj-ea"/>
                <a:ea typeface="+mj-ea"/>
              </a:rPr>
              <a:t>年</a:t>
            </a:r>
            <a:r>
              <a:rPr lang="zh-CN" altLang="en-US" b="1" dirty="0">
                <a:latin typeface="+mj-ea"/>
                <a:ea typeface="+mj-ea"/>
              </a:rPr>
              <a:t>，***奖项，</a:t>
            </a:r>
            <a:r>
              <a:rPr lang="zh-CN" altLang="en-US" b="1" dirty="0" smtClean="0">
                <a:latin typeface="+mj-ea"/>
                <a:ea typeface="+mj-ea"/>
              </a:rPr>
              <a:t>排名</a:t>
            </a:r>
            <a:r>
              <a:rPr lang="zh-CN" altLang="en-US" b="1" dirty="0">
                <a:latin typeface="+mj-ea"/>
                <a:ea typeface="+mj-ea"/>
              </a:rPr>
              <a:t>第*</a:t>
            </a:r>
            <a:endParaRPr lang="en-US" altLang="zh-CN" b="1" dirty="0"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b="1" dirty="0" smtClean="0">
                <a:latin typeface="+mj-ea"/>
                <a:ea typeface="+mj-ea"/>
              </a:rPr>
              <a:t>2020</a:t>
            </a:r>
            <a:r>
              <a:rPr lang="zh-CN" altLang="en-US" b="1" dirty="0" smtClean="0">
                <a:latin typeface="+mj-ea"/>
                <a:ea typeface="+mj-ea"/>
              </a:rPr>
              <a:t>年</a:t>
            </a:r>
            <a:r>
              <a:rPr lang="zh-CN" altLang="en-US" b="1" dirty="0">
                <a:latin typeface="+mj-ea"/>
                <a:ea typeface="+mj-ea"/>
              </a:rPr>
              <a:t>，***奖项，排名第*</a:t>
            </a:r>
            <a:endParaRPr lang="en-US" altLang="zh-CN" b="1" dirty="0"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b="1" dirty="0" smtClean="0">
                <a:latin typeface="+mj-ea"/>
                <a:ea typeface="+mj-ea"/>
              </a:rPr>
              <a:t>2019</a:t>
            </a:r>
            <a:r>
              <a:rPr lang="zh-CN" altLang="en-US" b="1" dirty="0" smtClean="0">
                <a:latin typeface="+mj-ea"/>
                <a:ea typeface="+mj-ea"/>
              </a:rPr>
              <a:t>年</a:t>
            </a:r>
            <a:r>
              <a:rPr lang="zh-CN" altLang="en-US" b="1" dirty="0">
                <a:latin typeface="+mj-ea"/>
                <a:ea typeface="+mj-ea"/>
              </a:rPr>
              <a:t>，***奖项，排名第*</a:t>
            </a:r>
            <a:endParaRPr lang="en-US" altLang="zh-CN" b="1" dirty="0"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b="1" dirty="0" smtClean="0">
                <a:latin typeface="+mj-ea"/>
                <a:ea typeface="+mj-ea"/>
              </a:rPr>
              <a:t>2018</a:t>
            </a:r>
            <a:r>
              <a:rPr lang="zh-CN" altLang="en-US" b="1" dirty="0" smtClean="0">
                <a:latin typeface="+mj-ea"/>
                <a:ea typeface="+mj-ea"/>
              </a:rPr>
              <a:t>年</a:t>
            </a:r>
            <a:r>
              <a:rPr lang="zh-CN" altLang="en-US" b="1" dirty="0">
                <a:latin typeface="+mj-ea"/>
                <a:ea typeface="+mj-ea"/>
              </a:rPr>
              <a:t>，***奖项，排名第*</a:t>
            </a:r>
            <a:endParaRPr lang="en-US" altLang="zh-CN" b="1" dirty="0"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altLang="zh-CN" b="1" dirty="0">
              <a:latin typeface="+mj-ea"/>
              <a:ea typeface="+mj-ea"/>
            </a:endParaRPr>
          </a:p>
          <a:p>
            <a:pPr>
              <a:lnSpc>
                <a:spcPct val="150000"/>
              </a:lnSpc>
              <a:buClr>
                <a:srgbClr val="C00000"/>
              </a:buClr>
            </a:pPr>
            <a:endParaRPr lang="en-US" altLang="zh-CN" b="1" dirty="0"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altLang="zh-CN" b="1" dirty="0">
              <a:latin typeface="+mj-ea"/>
              <a:ea typeface="+mj-ea"/>
            </a:endParaRPr>
          </a:p>
          <a:p>
            <a:pPr>
              <a:buClr>
                <a:srgbClr val="C00000"/>
              </a:buClr>
            </a:pPr>
            <a:endParaRPr lang="en-US" altLang="zh-CN" b="1" dirty="0">
              <a:latin typeface="+mj-ea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altLang="zh-CN" b="1" dirty="0">
              <a:latin typeface="+mj-ea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altLang="zh-CN" b="1" dirty="0">
              <a:latin typeface="+mj-ea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altLang="zh-CN" b="1" dirty="0"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5294" y="5445223"/>
            <a:ext cx="738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+mj-ea"/>
                <a:ea typeface="+mj-ea"/>
              </a:rPr>
              <a:t>注：请填写</a:t>
            </a:r>
            <a:r>
              <a:rPr lang="zh-CN" altLang="zh-CN" b="1" dirty="0" smtClean="0">
                <a:latin typeface="+mj-ea"/>
                <a:ea typeface="+mj-ea"/>
              </a:rPr>
              <a:t>近五年</a:t>
            </a:r>
            <a:r>
              <a:rPr lang="zh-CN" altLang="en-US" b="1" dirty="0" smtClean="0">
                <a:latin typeface="+mj-ea"/>
                <a:ea typeface="+mj-ea"/>
              </a:rPr>
              <a:t>内</a:t>
            </a:r>
            <a:r>
              <a:rPr lang="zh-CN" altLang="zh-CN" b="1" dirty="0" smtClean="0">
                <a:latin typeface="+mj-ea"/>
                <a:ea typeface="+mj-ea"/>
              </a:rPr>
              <a:t>获奖情况</a:t>
            </a:r>
            <a:r>
              <a:rPr lang="zh-CN" altLang="en-US" b="1" dirty="0" smtClean="0">
                <a:latin typeface="+mj-ea"/>
                <a:ea typeface="+mj-ea"/>
              </a:rPr>
              <a:t>，按照获奖时间由近及远排序，</a:t>
            </a:r>
            <a:r>
              <a:rPr lang="zh-CN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备注排名</a:t>
            </a:r>
            <a:endParaRPr lang="zh-CN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0" name="燕尾形 19"/>
          <p:cNvSpPr/>
          <p:nvPr/>
        </p:nvSpPr>
        <p:spPr>
          <a:xfrm>
            <a:off x="6048064" y="1316899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12086" y="140963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教学成果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2" name="燕尾形 21"/>
          <p:cNvSpPr/>
          <p:nvPr/>
        </p:nvSpPr>
        <p:spPr>
          <a:xfrm>
            <a:off x="7291572" y="1315424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55594" y="1408158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科研</a:t>
            </a:r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成果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67174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3"/>
          <p:cNvSpPr/>
          <p:nvPr/>
        </p:nvSpPr>
        <p:spPr>
          <a:xfrm>
            <a:off x="1255192" y="1322636"/>
            <a:ext cx="1296566" cy="504056"/>
          </a:xfrm>
          <a:prstGeom prst="homePlate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71A82-56BE-4CCD-B81D-DEEE52E906A7}" type="slidenum">
              <a:rPr lang="zh-CN" altLang="en-US" smtClean="0"/>
              <a:pPr>
                <a:defRPr/>
              </a:pPr>
              <a:t>4</a:t>
            </a:fld>
            <a:endParaRPr lang="zh-CN" altLang="en-US" dirty="0"/>
          </a:p>
        </p:txBody>
      </p:sp>
      <p:cxnSp>
        <p:nvCxnSpPr>
          <p:cNvPr id="9" name="直接连接符 8"/>
          <p:cNvCxnSpPr/>
          <p:nvPr/>
        </p:nvCxnSpPr>
        <p:spPr bwMode="auto">
          <a:xfrm>
            <a:off x="1619250" y="1125538"/>
            <a:ext cx="7056438" cy="0"/>
          </a:xfrm>
          <a:prstGeom prst="line">
            <a:avLst/>
          </a:prstGeom>
          <a:solidFill>
            <a:srgbClr val="FFFFCC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763713" y="476250"/>
            <a:ext cx="7056437" cy="5869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32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候选人简历</a:t>
            </a:r>
            <a:endParaRPr lang="zh-CN" altLang="zh-CN" sz="2800" kern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8424" y="1374609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基本信息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2352254" y="1322636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62858" y="1387309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个人经历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5" name="燕尾形 14"/>
          <p:cNvSpPr/>
          <p:nvPr/>
        </p:nvSpPr>
        <p:spPr>
          <a:xfrm>
            <a:off x="3590008" y="1324472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0612" y="1389145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获奖情况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7" name="燕尾形 16"/>
          <p:cNvSpPr/>
          <p:nvPr/>
        </p:nvSpPr>
        <p:spPr>
          <a:xfrm>
            <a:off x="4830774" y="1319560"/>
            <a:ext cx="1440000" cy="504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41378" y="139693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事迹亮点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cxnSp>
        <p:nvCxnSpPr>
          <p:cNvPr id="23" name="直接连接符 22"/>
          <p:cNvCxnSpPr/>
          <p:nvPr/>
        </p:nvCxnSpPr>
        <p:spPr bwMode="auto">
          <a:xfrm>
            <a:off x="971600" y="6309320"/>
            <a:ext cx="7704088" cy="0"/>
          </a:xfrm>
          <a:prstGeom prst="line">
            <a:avLst/>
          </a:prstGeom>
          <a:solidFill>
            <a:srgbClr val="FFFFCC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1691680" y="2350621"/>
            <a:ext cx="66247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+mj-ea"/>
                <a:ea typeface="+mj-ea"/>
              </a:rPr>
              <a:t>小标题</a:t>
            </a:r>
            <a:r>
              <a:rPr lang="en-US" altLang="zh-CN" b="1" dirty="0" smtClean="0">
                <a:latin typeface="+mj-ea"/>
                <a:ea typeface="+mj-ea"/>
              </a:rPr>
              <a:t>1</a:t>
            </a:r>
          </a:p>
          <a:p>
            <a:pPr>
              <a:buClr>
                <a:srgbClr val="C00000"/>
              </a:buClr>
            </a:pPr>
            <a:r>
              <a:rPr lang="zh-CN" altLang="en-US" b="1" dirty="0" smtClean="0">
                <a:latin typeface="+mj-ea"/>
                <a:ea typeface="+mj-ea"/>
              </a:rPr>
              <a:t>    内容  ************</a:t>
            </a:r>
            <a:endParaRPr lang="en-US" altLang="zh-CN" b="1" dirty="0" smtClean="0">
              <a:latin typeface="+mj-ea"/>
              <a:ea typeface="+mj-ea"/>
            </a:endParaRPr>
          </a:p>
          <a:p>
            <a:pPr>
              <a:buClr>
                <a:srgbClr val="C00000"/>
              </a:buClr>
            </a:pPr>
            <a:endParaRPr lang="en-US" altLang="zh-CN" b="1" dirty="0">
              <a:latin typeface="+mj-ea"/>
              <a:ea typeface="+mj-ea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+mj-ea"/>
                <a:ea typeface="+mj-ea"/>
              </a:rPr>
              <a:t>小标题</a:t>
            </a:r>
            <a:r>
              <a:rPr lang="en-US" altLang="zh-CN" b="1" dirty="0" smtClean="0">
                <a:latin typeface="+mj-ea"/>
                <a:ea typeface="+mj-ea"/>
              </a:rPr>
              <a:t>2</a:t>
            </a:r>
            <a:endParaRPr lang="en-US" altLang="zh-CN" b="1" dirty="0">
              <a:latin typeface="+mj-ea"/>
              <a:ea typeface="+mj-ea"/>
            </a:endParaRPr>
          </a:p>
          <a:p>
            <a:pPr>
              <a:buClr>
                <a:srgbClr val="C00000"/>
              </a:buClr>
            </a:pPr>
            <a:r>
              <a:rPr lang="zh-CN" altLang="en-US" b="1" dirty="0">
                <a:latin typeface="+mj-ea"/>
                <a:ea typeface="+mj-ea"/>
              </a:rPr>
              <a:t>    内容  ************</a:t>
            </a:r>
            <a:endParaRPr lang="en-US" altLang="zh-CN" b="1" dirty="0">
              <a:latin typeface="+mj-ea"/>
              <a:ea typeface="+mj-ea"/>
            </a:endParaRPr>
          </a:p>
          <a:p>
            <a:pPr>
              <a:buClr>
                <a:srgbClr val="C00000"/>
              </a:buClr>
            </a:pPr>
            <a:endParaRPr lang="en-US" altLang="zh-CN" b="1" dirty="0" smtClean="0">
              <a:latin typeface="+mj-ea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+mj-ea"/>
                <a:ea typeface="+mj-ea"/>
              </a:rPr>
              <a:t>小标题</a:t>
            </a:r>
            <a:r>
              <a:rPr lang="en-US" altLang="zh-CN" b="1" dirty="0" smtClean="0">
                <a:latin typeface="+mj-ea"/>
                <a:ea typeface="+mj-ea"/>
              </a:rPr>
              <a:t>3</a:t>
            </a:r>
            <a:endParaRPr lang="en-US" altLang="zh-CN" b="1" dirty="0">
              <a:latin typeface="+mj-ea"/>
              <a:ea typeface="+mj-ea"/>
            </a:endParaRPr>
          </a:p>
          <a:p>
            <a:pPr>
              <a:buClr>
                <a:srgbClr val="C00000"/>
              </a:buClr>
            </a:pPr>
            <a:r>
              <a:rPr lang="zh-CN" altLang="en-US" b="1" dirty="0">
                <a:latin typeface="+mj-ea"/>
                <a:ea typeface="+mj-ea"/>
              </a:rPr>
              <a:t>    内容  ************</a:t>
            </a:r>
            <a:endParaRPr lang="en-US" altLang="zh-CN" b="1" dirty="0">
              <a:latin typeface="+mj-ea"/>
              <a:ea typeface="+mj-ea"/>
            </a:endParaRPr>
          </a:p>
          <a:p>
            <a:pPr>
              <a:buClr>
                <a:srgbClr val="C00000"/>
              </a:buClr>
            </a:pPr>
            <a:endParaRPr lang="en-US" altLang="zh-CN" b="1" dirty="0">
              <a:latin typeface="+mj-ea"/>
              <a:ea typeface="+mj-ea"/>
            </a:endParaRPr>
          </a:p>
          <a:p>
            <a:pPr>
              <a:buClr>
                <a:srgbClr val="C00000"/>
              </a:buClr>
            </a:pPr>
            <a:endParaRPr lang="en-US" altLang="zh-CN" b="1" dirty="0" smtClean="0">
              <a:latin typeface="+mj-ea"/>
            </a:endParaRPr>
          </a:p>
          <a:p>
            <a:pPr>
              <a:buClr>
                <a:srgbClr val="C00000"/>
              </a:buClr>
            </a:pPr>
            <a:r>
              <a:rPr lang="zh-CN" altLang="en-US" dirty="0">
                <a:solidFill>
                  <a:srgbClr val="FF0000"/>
                </a:solidFill>
                <a:latin typeface="+mj-ea"/>
                <a:ea typeface="+mj-ea"/>
              </a:rPr>
              <a:t>（注意凝练语言，突出特色）</a:t>
            </a:r>
            <a:endParaRPr lang="en-US" altLang="zh-CN" dirty="0">
              <a:solidFill>
                <a:srgbClr val="FF0000"/>
              </a:solidFill>
              <a:latin typeface="+mj-ea"/>
              <a:ea typeface="+mj-ea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altLang="zh-CN" b="1" dirty="0">
              <a:latin typeface="+mj-ea"/>
              <a:ea typeface="+mj-ea"/>
            </a:endParaRPr>
          </a:p>
        </p:txBody>
      </p:sp>
      <p:sp>
        <p:nvSpPr>
          <p:cNvPr id="19" name="燕尾形 18"/>
          <p:cNvSpPr/>
          <p:nvPr/>
        </p:nvSpPr>
        <p:spPr>
          <a:xfrm>
            <a:off x="6060764" y="1316899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24786" y="140963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教学成果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1" name="燕尾形 20"/>
          <p:cNvSpPr/>
          <p:nvPr/>
        </p:nvSpPr>
        <p:spPr>
          <a:xfrm>
            <a:off x="7304272" y="1315424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68294" y="1408158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科研</a:t>
            </a:r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成果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05468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3"/>
          <p:cNvSpPr/>
          <p:nvPr/>
        </p:nvSpPr>
        <p:spPr>
          <a:xfrm>
            <a:off x="1255192" y="1322636"/>
            <a:ext cx="1296566" cy="504056"/>
          </a:xfrm>
          <a:prstGeom prst="homePlate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71A82-56BE-4CCD-B81D-DEEE52E906A7}" type="slidenum">
              <a:rPr lang="zh-CN" altLang="en-US" smtClean="0"/>
              <a:pPr>
                <a:defRPr/>
              </a:pPr>
              <a:t>5</a:t>
            </a:fld>
            <a:endParaRPr lang="zh-CN" altLang="en-US" dirty="0"/>
          </a:p>
        </p:txBody>
      </p:sp>
      <p:cxnSp>
        <p:nvCxnSpPr>
          <p:cNvPr id="9" name="直接连接符 8"/>
          <p:cNvCxnSpPr/>
          <p:nvPr/>
        </p:nvCxnSpPr>
        <p:spPr bwMode="auto">
          <a:xfrm>
            <a:off x="1619250" y="1125538"/>
            <a:ext cx="7056438" cy="0"/>
          </a:xfrm>
          <a:prstGeom prst="line">
            <a:avLst/>
          </a:prstGeom>
          <a:solidFill>
            <a:srgbClr val="FFFFCC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763713" y="476250"/>
            <a:ext cx="7056437" cy="5869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32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候选人简历</a:t>
            </a:r>
            <a:endParaRPr lang="zh-CN" altLang="zh-CN" sz="2800" kern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8424" y="139138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基本信息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2352254" y="1322636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62858" y="139138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个人经历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5" name="燕尾形 14"/>
          <p:cNvSpPr/>
          <p:nvPr/>
        </p:nvSpPr>
        <p:spPr>
          <a:xfrm>
            <a:off x="3590008" y="1324472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0612" y="139138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获奖情况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7" name="燕尾形 16"/>
          <p:cNvSpPr/>
          <p:nvPr/>
        </p:nvSpPr>
        <p:spPr>
          <a:xfrm>
            <a:off x="6062536" y="1319975"/>
            <a:ext cx="1440000" cy="504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08514" y="139138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教学成果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cxnSp>
        <p:nvCxnSpPr>
          <p:cNvPr id="23" name="直接连接符 22"/>
          <p:cNvCxnSpPr/>
          <p:nvPr/>
        </p:nvCxnSpPr>
        <p:spPr bwMode="auto">
          <a:xfrm>
            <a:off x="971600" y="6309320"/>
            <a:ext cx="7704088" cy="0"/>
          </a:xfrm>
          <a:prstGeom prst="line">
            <a:avLst/>
          </a:prstGeom>
          <a:solidFill>
            <a:srgbClr val="FFFFCC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" name="燕尾形 18"/>
          <p:cNvSpPr/>
          <p:nvPr/>
        </p:nvSpPr>
        <p:spPr>
          <a:xfrm>
            <a:off x="4819314" y="1319975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42062" y="139138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事迹亮点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1" name="燕尾形 20"/>
          <p:cNvSpPr/>
          <p:nvPr/>
        </p:nvSpPr>
        <p:spPr>
          <a:xfrm>
            <a:off x="7304272" y="1315424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68294" y="139138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科研</a:t>
            </a:r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成果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10315" y="5368437"/>
            <a:ext cx="3816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+mj-ea"/>
                <a:ea typeface="+mj-ea"/>
              </a:rPr>
              <a:t>注：请填写</a:t>
            </a:r>
            <a:r>
              <a:rPr lang="zh-CN" altLang="zh-CN" b="1" dirty="0" smtClean="0">
                <a:latin typeface="+mj-ea"/>
                <a:ea typeface="+mj-ea"/>
              </a:rPr>
              <a:t>近</a:t>
            </a:r>
            <a:r>
              <a:rPr lang="zh-CN" altLang="en-US" b="1" dirty="0" smtClean="0">
                <a:latin typeface="+mj-ea"/>
                <a:ea typeface="+mj-ea"/>
              </a:rPr>
              <a:t>三</a:t>
            </a:r>
            <a:r>
              <a:rPr lang="zh-CN" altLang="zh-CN" b="1" dirty="0" smtClean="0">
                <a:latin typeface="+mj-ea"/>
                <a:ea typeface="+mj-ea"/>
              </a:rPr>
              <a:t>年</a:t>
            </a:r>
            <a:r>
              <a:rPr lang="zh-CN" altLang="en-US" b="1" dirty="0" smtClean="0">
                <a:latin typeface="+mj-ea"/>
                <a:ea typeface="+mj-ea"/>
              </a:rPr>
              <a:t>内授课</a:t>
            </a:r>
            <a:r>
              <a:rPr lang="zh-CN" altLang="zh-CN" b="1" dirty="0" smtClean="0">
                <a:latin typeface="+mj-ea"/>
                <a:ea typeface="+mj-ea"/>
              </a:rPr>
              <a:t>情况</a:t>
            </a:r>
            <a:r>
              <a:rPr lang="zh-CN" altLang="en-US" b="1" dirty="0" smtClean="0">
                <a:latin typeface="+mj-ea"/>
                <a:ea typeface="+mj-ea"/>
              </a:rPr>
              <a:t>（</a:t>
            </a:r>
            <a:r>
              <a:rPr lang="en-US" altLang="zh-CN" b="1" dirty="0" smtClean="0">
                <a:latin typeface="+mj-ea"/>
                <a:ea typeface="+mj-ea"/>
              </a:rPr>
              <a:t>2020</a:t>
            </a:r>
            <a:r>
              <a:rPr lang="zh-CN" altLang="en-US" b="1" dirty="0" smtClean="0">
                <a:latin typeface="+mj-ea"/>
                <a:ea typeface="+mj-ea"/>
              </a:rPr>
              <a:t>学年</a:t>
            </a:r>
            <a:r>
              <a:rPr lang="zh-CN" altLang="en-US" b="1" dirty="0" smtClean="0">
                <a:latin typeface="+mj-ea"/>
                <a:ea typeface="+mj-ea"/>
              </a:rPr>
              <a:t>以来）</a:t>
            </a:r>
            <a:endParaRPr lang="zh-CN" altLang="en-US" b="1" dirty="0">
              <a:latin typeface="+mj-ea"/>
              <a:ea typeface="+mj-ea"/>
            </a:endParaRPr>
          </a:p>
        </p:txBody>
      </p:sp>
      <p:graphicFrame>
        <p:nvGraphicFramePr>
          <p:cNvPr id="25" name="表格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04035"/>
              </p:ext>
            </p:extLst>
          </p:nvPr>
        </p:nvGraphicFramePr>
        <p:xfrm>
          <a:off x="1125176" y="2304020"/>
          <a:ext cx="7527425" cy="25958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98552">
                  <a:extLst>
                    <a:ext uri="{9D8B030D-6E8A-4147-A177-3AD203B41FA5}">
                      <a16:colId xmlns:a16="http://schemas.microsoft.com/office/drawing/2014/main" val="220428216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45871783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00903203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810119633"/>
                    </a:ext>
                  </a:extLst>
                </a:gridCol>
                <a:gridCol w="1488313">
                  <a:extLst>
                    <a:ext uri="{9D8B030D-6E8A-4147-A177-3AD203B41FA5}">
                      <a16:colId xmlns:a16="http://schemas.microsoft.com/office/drawing/2014/main" val="27146367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latin typeface="+mj-ea"/>
                          <a:ea typeface="+mj-ea"/>
                        </a:rPr>
                        <a:t>学年</a:t>
                      </a:r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latin typeface="+mj-ea"/>
                          <a:ea typeface="+mj-ea"/>
                        </a:rPr>
                        <a:t>课程名称</a:t>
                      </a:r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latin typeface="+mj-ea"/>
                          <a:ea typeface="+mj-ea"/>
                        </a:rPr>
                        <a:t>授课对象</a:t>
                      </a:r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latin typeface="+mj-ea"/>
                          <a:ea typeface="+mj-ea"/>
                        </a:rPr>
                        <a:t>授课学时</a:t>
                      </a:r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latin typeface="+mj-ea"/>
                          <a:ea typeface="+mj-ea"/>
                        </a:rPr>
                        <a:t>授课人数</a:t>
                      </a:r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324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796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90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869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143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019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272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21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3"/>
          <p:cNvSpPr/>
          <p:nvPr/>
        </p:nvSpPr>
        <p:spPr>
          <a:xfrm>
            <a:off x="1255192" y="1322636"/>
            <a:ext cx="1296566" cy="504056"/>
          </a:xfrm>
          <a:prstGeom prst="homePlate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71A82-56BE-4CCD-B81D-DEEE52E906A7}" type="slidenum">
              <a:rPr lang="zh-CN" altLang="en-US" smtClean="0"/>
              <a:pPr>
                <a:defRPr/>
              </a:pPr>
              <a:t>6</a:t>
            </a:fld>
            <a:endParaRPr lang="zh-CN" altLang="en-US" dirty="0"/>
          </a:p>
        </p:txBody>
      </p:sp>
      <p:cxnSp>
        <p:nvCxnSpPr>
          <p:cNvPr id="9" name="直接连接符 8"/>
          <p:cNvCxnSpPr/>
          <p:nvPr/>
        </p:nvCxnSpPr>
        <p:spPr bwMode="auto">
          <a:xfrm>
            <a:off x="1619250" y="1125538"/>
            <a:ext cx="7056438" cy="0"/>
          </a:xfrm>
          <a:prstGeom prst="line">
            <a:avLst/>
          </a:prstGeom>
          <a:solidFill>
            <a:srgbClr val="FFFFCC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763713" y="476250"/>
            <a:ext cx="7056437" cy="5869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32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候选人简历</a:t>
            </a:r>
            <a:endParaRPr lang="zh-CN" altLang="zh-CN" sz="2800" kern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8424" y="139138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基本信息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2352254" y="1322636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62858" y="139138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个人经历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5" name="燕尾形 14"/>
          <p:cNvSpPr/>
          <p:nvPr/>
        </p:nvSpPr>
        <p:spPr>
          <a:xfrm>
            <a:off x="3590008" y="1324472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0612" y="139138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获奖情况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7" name="燕尾形 16"/>
          <p:cNvSpPr/>
          <p:nvPr/>
        </p:nvSpPr>
        <p:spPr>
          <a:xfrm>
            <a:off x="6062536" y="1319975"/>
            <a:ext cx="1440000" cy="504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08514" y="139138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教学成果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cxnSp>
        <p:nvCxnSpPr>
          <p:cNvPr id="23" name="直接连接符 22"/>
          <p:cNvCxnSpPr/>
          <p:nvPr/>
        </p:nvCxnSpPr>
        <p:spPr bwMode="auto">
          <a:xfrm>
            <a:off x="971600" y="6309320"/>
            <a:ext cx="7704088" cy="0"/>
          </a:xfrm>
          <a:prstGeom prst="line">
            <a:avLst/>
          </a:prstGeom>
          <a:solidFill>
            <a:srgbClr val="FFFFCC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1647974" y="2350620"/>
            <a:ext cx="66247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+mj-ea"/>
                <a:ea typeface="+mj-ea"/>
              </a:rPr>
              <a:t>************</a:t>
            </a:r>
            <a:endParaRPr lang="en-US" altLang="zh-CN" b="1" dirty="0" smtClean="0">
              <a:latin typeface="+mj-ea"/>
              <a:ea typeface="+mj-ea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altLang="zh-CN" b="1" dirty="0">
              <a:latin typeface="+mj-ea"/>
              <a:ea typeface="+mj-ea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+mj-ea"/>
                <a:ea typeface="+mj-ea"/>
              </a:rPr>
              <a:t>************</a:t>
            </a:r>
            <a:endParaRPr lang="en-US" altLang="zh-CN" b="1" dirty="0" smtClean="0">
              <a:latin typeface="+mj-ea"/>
              <a:ea typeface="+mj-ea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altLang="zh-CN" b="1" dirty="0">
              <a:latin typeface="+mj-ea"/>
              <a:ea typeface="+mj-ea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+mj-ea"/>
                <a:ea typeface="+mj-ea"/>
              </a:rPr>
              <a:t>*************</a:t>
            </a:r>
            <a:endParaRPr lang="en-US" altLang="zh-CN" b="1" dirty="0" smtClean="0">
              <a:latin typeface="+mj-ea"/>
              <a:ea typeface="+mj-ea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altLang="zh-CN" b="1" dirty="0">
              <a:latin typeface="+mj-ea"/>
              <a:ea typeface="+mj-ea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+mj-ea"/>
                <a:ea typeface="+mj-ea"/>
              </a:rPr>
              <a:t>**************</a:t>
            </a:r>
            <a:endParaRPr lang="zh-CN" altLang="en-US" b="1" dirty="0">
              <a:latin typeface="+mj-ea"/>
              <a:ea typeface="+mj-ea"/>
            </a:endParaRPr>
          </a:p>
        </p:txBody>
      </p:sp>
      <p:sp>
        <p:nvSpPr>
          <p:cNvPr id="19" name="燕尾形 18"/>
          <p:cNvSpPr/>
          <p:nvPr/>
        </p:nvSpPr>
        <p:spPr>
          <a:xfrm>
            <a:off x="4819314" y="1319975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42062" y="139138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事迹亮点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1" name="燕尾形 20"/>
          <p:cNvSpPr/>
          <p:nvPr/>
        </p:nvSpPr>
        <p:spPr>
          <a:xfrm>
            <a:off x="7304272" y="1315424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68294" y="1391383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科研</a:t>
            </a:r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成果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49773" y="5047952"/>
            <a:ext cx="3816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+mj-ea"/>
                <a:ea typeface="+mj-ea"/>
              </a:rPr>
              <a:t>注：请填写</a:t>
            </a:r>
            <a:r>
              <a:rPr lang="zh-CN" altLang="zh-CN" b="1" dirty="0" smtClean="0">
                <a:latin typeface="+mj-ea"/>
                <a:ea typeface="+mj-ea"/>
              </a:rPr>
              <a:t>近五年</a:t>
            </a:r>
            <a:r>
              <a:rPr lang="zh-CN" altLang="en-US" b="1" dirty="0" smtClean="0">
                <a:latin typeface="+mj-ea"/>
                <a:ea typeface="+mj-ea"/>
              </a:rPr>
              <a:t>内教学成果</a:t>
            </a:r>
            <a:r>
              <a:rPr lang="zh-CN" altLang="zh-CN" b="1" dirty="0" smtClean="0">
                <a:latin typeface="+mj-ea"/>
                <a:ea typeface="+mj-ea"/>
              </a:rPr>
              <a:t>情况</a:t>
            </a:r>
            <a:r>
              <a:rPr lang="zh-CN" altLang="en-US" b="1" dirty="0" smtClean="0">
                <a:latin typeface="+mj-ea"/>
                <a:ea typeface="+mj-ea"/>
              </a:rPr>
              <a:t>（</a:t>
            </a:r>
            <a:r>
              <a:rPr lang="en-US" altLang="zh-CN" b="1" dirty="0" smtClean="0">
                <a:latin typeface="+mj-ea"/>
                <a:ea typeface="+mj-ea"/>
              </a:rPr>
              <a:t>2018</a:t>
            </a:r>
            <a:r>
              <a:rPr lang="zh-CN" altLang="en-US" b="1" dirty="0" smtClean="0">
                <a:latin typeface="+mj-ea"/>
                <a:ea typeface="+mj-ea"/>
              </a:rPr>
              <a:t>年</a:t>
            </a:r>
            <a:r>
              <a:rPr lang="zh-CN" altLang="en-US" b="1" dirty="0" smtClean="0">
                <a:latin typeface="+mj-ea"/>
                <a:ea typeface="+mj-ea"/>
              </a:rPr>
              <a:t>以来）</a:t>
            </a:r>
            <a:endParaRPr lang="zh-CN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33078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边形 3"/>
          <p:cNvSpPr/>
          <p:nvPr/>
        </p:nvSpPr>
        <p:spPr>
          <a:xfrm>
            <a:off x="1255192" y="1316681"/>
            <a:ext cx="1296566" cy="504056"/>
          </a:xfrm>
          <a:prstGeom prst="homePlate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71A82-56BE-4CCD-B81D-DEEE52E906A7}" type="slidenum">
              <a:rPr lang="zh-CN" altLang="en-US" smtClean="0"/>
              <a:pPr>
                <a:defRPr/>
              </a:pPr>
              <a:t>7</a:t>
            </a:fld>
            <a:endParaRPr lang="zh-CN" altLang="en-US" dirty="0"/>
          </a:p>
        </p:txBody>
      </p:sp>
      <p:cxnSp>
        <p:nvCxnSpPr>
          <p:cNvPr id="9" name="直接连接符 8"/>
          <p:cNvCxnSpPr/>
          <p:nvPr/>
        </p:nvCxnSpPr>
        <p:spPr bwMode="auto">
          <a:xfrm>
            <a:off x="1619250" y="1125538"/>
            <a:ext cx="7056438" cy="0"/>
          </a:xfrm>
          <a:prstGeom prst="line">
            <a:avLst/>
          </a:prstGeom>
          <a:solidFill>
            <a:srgbClr val="FFFFCC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763713" y="476250"/>
            <a:ext cx="7056437" cy="5869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3200" b="1" kern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候选人简历</a:t>
            </a:r>
            <a:endParaRPr lang="zh-CN" altLang="zh-CN" sz="2800" kern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8424" y="1396127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基本信息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2352254" y="1322636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62858" y="1396127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个人经历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5" name="燕尾形 14"/>
          <p:cNvSpPr/>
          <p:nvPr/>
        </p:nvSpPr>
        <p:spPr>
          <a:xfrm>
            <a:off x="3590008" y="1316709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0612" y="1396127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获奖情况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7" name="燕尾形 16"/>
          <p:cNvSpPr/>
          <p:nvPr/>
        </p:nvSpPr>
        <p:spPr>
          <a:xfrm>
            <a:off x="7292788" y="1316709"/>
            <a:ext cx="1440000" cy="504000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62664" y="1396127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科研成果</a:t>
            </a:r>
            <a:endParaRPr lang="zh-CN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cxnSp>
        <p:nvCxnSpPr>
          <p:cNvPr id="23" name="直接连接符 22"/>
          <p:cNvCxnSpPr/>
          <p:nvPr/>
        </p:nvCxnSpPr>
        <p:spPr bwMode="auto">
          <a:xfrm>
            <a:off x="971600" y="6309320"/>
            <a:ext cx="7704088" cy="0"/>
          </a:xfrm>
          <a:prstGeom prst="line">
            <a:avLst/>
          </a:prstGeom>
          <a:solidFill>
            <a:srgbClr val="FFFFCC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1691680" y="2350621"/>
            <a:ext cx="66247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+mj-ea"/>
                <a:ea typeface="+mj-ea"/>
              </a:rPr>
              <a:t>************</a:t>
            </a:r>
            <a:endParaRPr lang="en-US" altLang="zh-CN" b="1" dirty="0" smtClean="0">
              <a:latin typeface="+mj-ea"/>
              <a:ea typeface="+mj-ea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altLang="zh-CN" b="1" dirty="0">
              <a:latin typeface="+mj-ea"/>
              <a:ea typeface="+mj-ea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+mj-ea"/>
                <a:ea typeface="+mj-ea"/>
              </a:rPr>
              <a:t>************</a:t>
            </a:r>
            <a:endParaRPr lang="en-US" altLang="zh-CN" b="1" dirty="0" smtClean="0">
              <a:latin typeface="+mj-ea"/>
              <a:ea typeface="+mj-ea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altLang="zh-CN" b="1" dirty="0">
              <a:latin typeface="+mj-ea"/>
              <a:ea typeface="+mj-ea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+mj-ea"/>
                <a:ea typeface="+mj-ea"/>
              </a:rPr>
              <a:t>*************</a:t>
            </a:r>
            <a:endParaRPr lang="en-US" altLang="zh-CN" b="1" dirty="0" smtClean="0">
              <a:latin typeface="+mj-ea"/>
              <a:ea typeface="+mj-ea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altLang="zh-CN" b="1" dirty="0">
              <a:latin typeface="+mj-ea"/>
              <a:ea typeface="+mj-ea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+mj-ea"/>
                <a:ea typeface="+mj-ea"/>
              </a:rPr>
              <a:t>**************</a:t>
            </a:r>
            <a:endParaRPr lang="zh-CN" altLang="en-US" b="1" dirty="0">
              <a:latin typeface="+mj-ea"/>
              <a:ea typeface="+mj-ea"/>
            </a:endParaRPr>
          </a:p>
        </p:txBody>
      </p:sp>
      <p:sp>
        <p:nvSpPr>
          <p:cNvPr id="19" name="燕尾形 18"/>
          <p:cNvSpPr/>
          <p:nvPr/>
        </p:nvSpPr>
        <p:spPr>
          <a:xfrm>
            <a:off x="6060764" y="1316709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24786" y="1396127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教学成果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1" name="燕尾形 20"/>
          <p:cNvSpPr/>
          <p:nvPr/>
        </p:nvSpPr>
        <p:spPr>
          <a:xfrm>
            <a:off x="4822594" y="1316709"/>
            <a:ext cx="1440000" cy="504000"/>
          </a:xfrm>
          <a:prstGeom prst="chevron">
            <a:avLst/>
          </a:prstGeom>
          <a:solidFill>
            <a:srgbClr val="6D9CD5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0152" y="1396127"/>
            <a:ext cx="122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事迹亮点</a:t>
            </a:r>
            <a:endParaRPr lang="zh-CN" altLang="en-US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49773" y="5047952"/>
            <a:ext cx="3816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+mj-ea"/>
                <a:ea typeface="+mj-ea"/>
              </a:rPr>
              <a:t>注：请填写</a:t>
            </a:r>
            <a:r>
              <a:rPr lang="zh-CN" altLang="zh-CN" b="1" dirty="0" smtClean="0">
                <a:latin typeface="+mj-ea"/>
                <a:ea typeface="+mj-ea"/>
              </a:rPr>
              <a:t>近五年</a:t>
            </a:r>
            <a:r>
              <a:rPr lang="zh-CN" altLang="en-US" b="1" dirty="0" smtClean="0">
                <a:latin typeface="+mj-ea"/>
                <a:ea typeface="+mj-ea"/>
              </a:rPr>
              <a:t>内科研成果</a:t>
            </a:r>
            <a:r>
              <a:rPr lang="zh-CN" altLang="zh-CN" b="1" dirty="0" smtClean="0">
                <a:latin typeface="+mj-ea"/>
                <a:ea typeface="+mj-ea"/>
              </a:rPr>
              <a:t>情况</a:t>
            </a:r>
            <a:r>
              <a:rPr lang="en-US" altLang="zh-CN" b="1" dirty="0" smtClean="0">
                <a:latin typeface="+mj-ea"/>
                <a:ea typeface="+mj-ea"/>
              </a:rPr>
              <a:t>(</a:t>
            </a:r>
            <a:r>
              <a:rPr lang="en-US" altLang="zh-CN" b="1" dirty="0" smtClean="0">
                <a:latin typeface="+mj-ea"/>
                <a:ea typeface="+mj-ea"/>
              </a:rPr>
              <a:t>2018</a:t>
            </a:r>
            <a:r>
              <a:rPr lang="zh-CN" altLang="en-US" b="1" dirty="0" smtClean="0">
                <a:latin typeface="+mj-ea"/>
                <a:ea typeface="+mj-ea"/>
              </a:rPr>
              <a:t>年</a:t>
            </a:r>
            <a:r>
              <a:rPr lang="zh-CN" altLang="en-US" b="1" dirty="0" smtClean="0">
                <a:latin typeface="+mj-ea"/>
                <a:ea typeface="+mj-ea"/>
              </a:rPr>
              <a:t>以来）</a:t>
            </a:r>
            <a:endParaRPr lang="zh-CN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304139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11195</TotalTime>
  <Words>372</Words>
  <Application>Microsoft Office PowerPoint</Application>
  <PresentationFormat>全屏显示(4:3)</PresentationFormat>
  <Paragraphs>128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Franklin Gothic Book</vt:lpstr>
      <vt:lpstr>黑体</vt:lpstr>
      <vt:lpstr>宋体</vt:lpstr>
      <vt:lpstr>微软雅黑</vt:lpstr>
      <vt:lpstr>Arial</vt:lpstr>
      <vt:lpstr>Calibri</vt:lpstr>
      <vt:lpstr>Franklin Gothic Medium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简历</dc:title>
  <dc:creator>huali</dc:creator>
  <cp:lastModifiedBy>hmp</cp:lastModifiedBy>
  <cp:revision>781</cp:revision>
  <cp:lastPrinted>2016-04-08T08:44:51Z</cp:lastPrinted>
  <dcterms:created xsi:type="dcterms:W3CDTF">2015-10-17T05:46:52Z</dcterms:created>
  <dcterms:modified xsi:type="dcterms:W3CDTF">2023-06-01T07:40:30Z</dcterms:modified>
</cp:coreProperties>
</file>